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59" r:id="rId6"/>
    <p:sldId id="261" r:id="rId7"/>
    <p:sldId id="262" r:id="rId8"/>
    <p:sldId id="263" r:id="rId9"/>
    <p:sldId id="264" r:id="rId10"/>
    <p:sldId id="267" r:id="rId11"/>
    <p:sldId id="266" r:id="rId12"/>
    <p:sldId id="268" r:id="rId13"/>
    <p:sldId id="269" r:id="rId14"/>
    <p:sldId id="270" r:id="rId15"/>
    <p:sldId id="271" r:id="rId16"/>
    <p:sldId id="272" r:id="rId17"/>
    <p:sldId id="26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7770EB-976D-44AF-A07D-A295CE212A30}" v="927" dt="2023-08-09T03:40:13.7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8/8/2023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8/8/2023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8/8/2023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mattmann.ai/"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infoworld.com/article/3237508/what-is-agile-" TargetMode="External"/><Relationship Id="rId2" Type="http://schemas.openxmlformats.org/officeDocument/2006/relationships/hyperlink" Target="https://www.tutorialspoint.com/sdlc/sdlc_agile_model.htm" TargetMode="External"/><Relationship Id="rId1" Type="http://schemas.openxmlformats.org/officeDocument/2006/relationships/slideLayout" Target="../slideLayouts/slideLayout2.xml"/><Relationship Id="rId4" Type="http://schemas.openxmlformats.org/officeDocument/2006/relationships/hyperlink" Target="https://www.forbes.com/advisor/business/what-is-waterfall-methodology/"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3">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diagram of a process&#10;&#10;Description automatically generated">
            <a:extLst>
              <a:ext uri="{FF2B5EF4-FFF2-40B4-BE49-F238E27FC236}">
                <a16:creationId xmlns:a16="http://schemas.microsoft.com/office/drawing/2014/main" id="{06188819-78FC-9C2D-E9E3-506298B21BF8}"/>
              </a:ext>
            </a:extLst>
          </p:cNvPr>
          <p:cNvPicPr>
            <a:picLocks noChangeAspect="1"/>
          </p:cNvPicPr>
          <p:nvPr/>
        </p:nvPicPr>
        <p:blipFill rotWithShape="1">
          <a:blip r:embed="rId2"/>
          <a:srcRect r="1334"/>
          <a:stretch/>
        </p:blipFill>
        <p:spPr>
          <a:xfrm>
            <a:off x="-3047" y="10"/>
            <a:ext cx="12191999" cy="6857990"/>
          </a:xfrm>
          <a:prstGeom prst="rect">
            <a:avLst/>
          </a:prstGeom>
        </p:spPr>
      </p:pic>
      <p:sp>
        <p:nvSpPr>
          <p:cNvPr id="39" name="Rectangle 2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ormAutofit/>
          </a:bodyPr>
          <a:lstStyle/>
          <a:p>
            <a:r>
              <a:rPr lang="en-US" sz="5200" b="1" dirty="0">
                <a:solidFill>
                  <a:srgbClr val="FFFFFF"/>
                </a:solidFill>
                <a:ea typeface="+mj-lt"/>
                <a:cs typeface="+mj-lt"/>
              </a:rPr>
              <a:t>Agile Presentation</a:t>
            </a:r>
            <a:br>
              <a:rPr lang="en-US" sz="5200" b="1" dirty="0">
                <a:ea typeface="+mj-lt"/>
                <a:cs typeface="+mj-lt"/>
              </a:rPr>
            </a:br>
            <a:endParaRPr lang="en-US" sz="5200" b="1">
              <a:solidFill>
                <a:srgbClr val="FFFFFF"/>
              </a:solidFill>
              <a:ea typeface="+mj-lt"/>
              <a:cs typeface="+mj-lt"/>
            </a:endParaRPr>
          </a:p>
        </p:txBody>
      </p:sp>
      <p:sp>
        <p:nvSpPr>
          <p:cNvPr id="3" name="Subtitle 2"/>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r>
              <a:rPr lang="en-US">
                <a:solidFill>
                  <a:srgbClr val="FFFFFF"/>
                </a:solidFill>
                <a:cs typeface="Calibri"/>
              </a:rPr>
              <a:t>By: Karina Washington</a:t>
            </a:r>
            <a:endParaRPr lang="en-US">
              <a:solidFill>
                <a:srgbClr val="FFFFFF"/>
              </a:solidFill>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A6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D85728-91BD-DB0B-0EE8-D6862FC8F2E2}"/>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Waterfall</a:t>
            </a:r>
          </a:p>
        </p:txBody>
      </p:sp>
      <p:pic>
        <p:nvPicPr>
          <p:cNvPr id="4" name="Picture 4" descr="A cartoon people on a staircase&#10;&#10;Description automatically generated">
            <a:extLst>
              <a:ext uri="{FF2B5EF4-FFF2-40B4-BE49-F238E27FC236}">
                <a16:creationId xmlns:a16="http://schemas.microsoft.com/office/drawing/2014/main" id="{203D6519-0EBD-44F8-A418-D4E61A0D7F2B}"/>
              </a:ext>
            </a:extLst>
          </p:cNvPr>
          <p:cNvPicPr>
            <a:picLocks noGrp="1" noChangeAspect="1"/>
          </p:cNvPicPr>
          <p:nvPr>
            <p:ph idx="1"/>
          </p:nvPr>
        </p:nvPicPr>
        <p:blipFill>
          <a:blip r:embed="rId2"/>
          <a:stretch>
            <a:fillRect/>
          </a:stretch>
        </p:blipFill>
        <p:spPr>
          <a:xfrm>
            <a:off x="4099019" y="284973"/>
            <a:ext cx="7594956" cy="6074485"/>
          </a:xfrm>
          <a:prstGeom prst="rect">
            <a:avLst/>
          </a:prstGeom>
        </p:spPr>
      </p:pic>
    </p:spTree>
    <p:extLst>
      <p:ext uri="{BB962C8B-B14F-4D97-AF65-F5344CB8AC3E}">
        <p14:creationId xmlns:p14="http://schemas.microsoft.com/office/powerpoint/2010/main" val="351407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E3ADCBE7-9330-1CDA-00EB-CDD12DB72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65FD44-55A6-D25A-E796-023CFDDA0E6B}"/>
              </a:ext>
            </a:extLst>
          </p:cNvPr>
          <p:cNvSpPr>
            <a:spLocks noGrp="1"/>
          </p:cNvSpPr>
          <p:nvPr>
            <p:ph type="title"/>
          </p:nvPr>
        </p:nvSpPr>
        <p:spPr>
          <a:xfrm>
            <a:off x="761802" y="240241"/>
            <a:ext cx="10760054" cy="1228299"/>
          </a:xfrm>
        </p:spPr>
        <p:txBody>
          <a:bodyPr>
            <a:normAutofit/>
          </a:bodyPr>
          <a:lstStyle/>
          <a:p>
            <a:r>
              <a:rPr lang="en-US" sz="4000" b="1" dirty="0">
                <a:solidFill>
                  <a:srgbClr val="0070C0"/>
                </a:solidFill>
                <a:ea typeface="+mj-lt"/>
                <a:cs typeface="+mj-lt"/>
              </a:rPr>
              <a:t>The process with Waterfall vs Agile</a:t>
            </a:r>
            <a:endParaRPr lang="en-US" sz="4000" b="1" dirty="0">
              <a:solidFill>
                <a:srgbClr val="0070C0"/>
              </a:solidFill>
              <a:cs typeface="Calibri Light"/>
            </a:endParaRPr>
          </a:p>
        </p:txBody>
      </p:sp>
      <p:sp>
        <p:nvSpPr>
          <p:cNvPr id="3" name="Content Placeholder 2">
            <a:extLst>
              <a:ext uri="{FF2B5EF4-FFF2-40B4-BE49-F238E27FC236}">
                <a16:creationId xmlns:a16="http://schemas.microsoft.com/office/drawing/2014/main" id="{12C8003E-B14F-2FD6-8EC8-0C5FE1255B3B}"/>
              </a:ext>
            </a:extLst>
          </p:cNvPr>
          <p:cNvSpPr>
            <a:spLocks noGrp="1"/>
          </p:cNvSpPr>
          <p:nvPr>
            <p:ph idx="1"/>
          </p:nvPr>
        </p:nvSpPr>
        <p:spPr>
          <a:xfrm>
            <a:off x="199550" y="1774020"/>
            <a:ext cx="6344486" cy="4930840"/>
          </a:xfrm>
        </p:spPr>
        <p:txBody>
          <a:bodyPr vert="horz" lIns="91440" tIns="45720" rIns="91440" bIns="45720" rtlCol="0" anchor="ctr">
            <a:normAutofit fontScale="92500" lnSpcReduction="10000"/>
          </a:bodyPr>
          <a:lstStyle/>
          <a:p>
            <a:pPr marL="0" indent="0">
              <a:buNone/>
            </a:pPr>
            <a:r>
              <a:rPr lang="en-US" sz="2000" b="1" dirty="0">
                <a:solidFill>
                  <a:srgbClr val="0070C0"/>
                </a:solidFill>
                <a:latin typeface="Calibri"/>
                <a:cs typeface="Calibri"/>
              </a:rPr>
              <a:t>Requirements</a:t>
            </a:r>
            <a:r>
              <a:rPr lang="en-US" sz="2000" b="1" dirty="0">
                <a:latin typeface="Calibri"/>
                <a:cs typeface="Calibri"/>
              </a:rPr>
              <a:t>.</a:t>
            </a:r>
            <a:r>
              <a:rPr lang="en-US" sz="2000" dirty="0">
                <a:latin typeface="Calibri"/>
                <a:cs typeface="Calibri"/>
              </a:rPr>
              <a:t> During this phase, you outline the big picture of your project’s requirements. These are, “high-level statements that could be implemented in many different ways,” according to </a:t>
            </a:r>
            <a:r>
              <a:rPr lang="en-US" sz="2000" dirty="0">
                <a:latin typeface="Calibri"/>
                <a:cs typeface="Calibri"/>
                <a:hlinkClick r:id="rId2"/>
              </a:rPr>
              <a:t>Dr. Chris Mattmann</a:t>
            </a:r>
            <a:r>
              <a:rPr lang="en-US" sz="2000" dirty="0">
                <a:latin typeface="Calibri"/>
                <a:cs typeface="Calibri"/>
              </a:rPr>
              <a:t>, Chief Technology and Innovation Officer (CTIO) at NASA Jet Propulsion Laboratory. For example, a requirement could be that a B2B software process a million transactions per day, or serve a community of 10,000 concurrent users.</a:t>
            </a:r>
            <a:endParaRPr lang="en-US" dirty="0"/>
          </a:p>
          <a:p>
            <a:pPr marL="0" indent="0">
              <a:buNone/>
            </a:pPr>
            <a:br>
              <a:rPr lang="en-US" sz="2000" dirty="0"/>
            </a:br>
            <a:r>
              <a:rPr lang="en-US" sz="2000" dirty="0">
                <a:solidFill>
                  <a:srgbClr val="0070C0"/>
                </a:solidFill>
                <a:ea typeface="+mn-lt"/>
                <a:cs typeface="+mn-lt"/>
              </a:rPr>
              <a:t>Example for the SNHU travel project: </a:t>
            </a:r>
            <a:r>
              <a:rPr lang="en-US" sz="2000" dirty="0">
                <a:ea typeface="+mn-lt"/>
                <a:cs typeface="+mn-lt"/>
              </a:rPr>
              <a:t>In the waterfall approach, the first phase involves gathering all the project requirements upfront. For the SNHU Travel website, this would include gathering detailed specifications for features, design elements, user interactions, and any other project requirements. This phase would involve extensive communication with stakeholders, including the client, marketing team, and other relevant parties. Once all the requirements are documented and approved, the development team moves to the next phase.</a:t>
            </a:r>
            <a:br>
              <a:rPr lang="en-US" sz="1100" dirty="0"/>
            </a:br>
            <a:endParaRPr lang="en-US" sz="1100"/>
          </a:p>
        </p:txBody>
      </p:sp>
      <p:pic>
        <p:nvPicPr>
          <p:cNvPr id="4" name="Picture 4" descr="A person holding a pencil and a clipboard&#10;&#10;Description automatically generated">
            <a:extLst>
              <a:ext uri="{FF2B5EF4-FFF2-40B4-BE49-F238E27FC236}">
                <a16:creationId xmlns:a16="http://schemas.microsoft.com/office/drawing/2014/main" id="{F829F4DD-B45A-A774-0291-9CEE6BAA0FA5}"/>
              </a:ext>
            </a:extLst>
          </p:cNvPr>
          <p:cNvPicPr>
            <a:picLocks noChangeAspect="1"/>
          </p:cNvPicPr>
          <p:nvPr/>
        </p:nvPicPr>
        <p:blipFill>
          <a:blip r:embed="rId3"/>
          <a:stretch>
            <a:fillRect/>
          </a:stretch>
        </p:blipFill>
        <p:spPr>
          <a:xfrm>
            <a:off x="6394479" y="2321476"/>
            <a:ext cx="5076548" cy="3807411"/>
          </a:xfrm>
          <a:prstGeom prst="rect">
            <a:avLst/>
          </a:prstGeom>
        </p:spPr>
      </p:pic>
    </p:spTree>
    <p:extLst>
      <p:ext uri="{BB962C8B-B14F-4D97-AF65-F5344CB8AC3E}">
        <p14:creationId xmlns:p14="http://schemas.microsoft.com/office/powerpoint/2010/main" val="739380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935FF6-EB2B-B7FF-14B0-408B780C870B}"/>
              </a:ext>
            </a:extLst>
          </p:cNvPr>
          <p:cNvSpPr>
            <a:spLocks noGrp="1"/>
          </p:cNvSpPr>
          <p:nvPr>
            <p:ph type="title"/>
          </p:nvPr>
        </p:nvSpPr>
        <p:spPr>
          <a:xfrm>
            <a:off x="5303117" y="205765"/>
            <a:ext cx="5458838" cy="1325563"/>
          </a:xfrm>
        </p:spPr>
        <p:txBody>
          <a:bodyPr>
            <a:normAutofit/>
          </a:bodyPr>
          <a:lstStyle/>
          <a:p>
            <a:r>
              <a:rPr lang="en-US" b="1">
                <a:latin typeface="Georgia"/>
              </a:rPr>
              <a:t>Design.</a:t>
            </a:r>
            <a:endParaRPr lang="en-US" dirty="0"/>
          </a:p>
        </p:txBody>
      </p:sp>
      <p:sp>
        <p:nvSpPr>
          <p:cNvPr id="13" name="Freeform: Shape 1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cartoon of a child typing on a keyboard&#10;&#10;Description automatically generated">
            <a:extLst>
              <a:ext uri="{FF2B5EF4-FFF2-40B4-BE49-F238E27FC236}">
                <a16:creationId xmlns:a16="http://schemas.microsoft.com/office/drawing/2014/main" id="{5D5EA194-8725-9A0F-4249-E59050634B23}"/>
              </a:ext>
            </a:extLst>
          </p:cNvPr>
          <p:cNvPicPr>
            <a:picLocks noChangeAspect="1"/>
          </p:cNvPicPr>
          <p:nvPr/>
        </p:nvPicPr>
        <p:blipFill rotWithShape="1">
          <a:blip r:embed="rId2"/>
          <a:srcRect r="-155" b="19824"/>
          <a:stretch/>
        </p:blipFill>
        <p:spPr>
          <a:xfrm>
            <a:off x="429454" y="867471"/>
            <a:ext cx="4784790" cy="404256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FEEAB6F6-A7DE-DD0D-56F3-B3403FF7924D}"/>
              </a:ext>
            </a:extLst>
          </p:cNvPr>
          <p:cNvSpPr>
            <a:spLocks noGrp="1"/>
          </p:cNvSpPr>
          <p:nvPr>
            <p:ph idx="1"/>
          </p:nvPr>
        </p:nvSpPr>
        <p:spPr>
          <a:xfrm>
            <a:off x="4370964" y="1614540"/>
            <a:ext cx="7545088" cy="5080287"/>
          </a:xfrm>
        </p:spPr>
        <p:txBody>
          <a:bodyPr vert="horz" lIns="91440" tIns="45720" rIns="91440" bIns="45720" rtlCol="0" anchor="t">
            <a:normAutofit fontScale="85000" lnSpcReduction="10000"/>
          </a:bodyPr>
          <a:lstStyle/>
          <a:p>
            <a:pPr>
              <a:buFont typeface="Arial,Sans-Serif" panose="020B0604020202020204" pitchFamily="34" charset="0"/>
            </a:pPr>
            <a:r>
              <a:rPr lang="en-US" sz="2500" b="1" dirty="0">
                <a:solidFill>
                  <a:schemeClr val="accent2"/>
                </a:solidFill>
                <a:latin typeface="Georgia"/>
              </a:rPr>
              <a:t>Design.</a:t>
            </a:r>
            <a:r>
              <a:rPr lang="en-US" sz="2500" dirty="0">
                <a:latin typeface="Georgia"/>
              </a:rPr>
              <a:t> Once you understand the project requirements, the next step is to come up with ways to design solutions that meet them. For example, if the requirement is processing one million users per day, you’d consider possibilities that will best support this during the design phase. As </a:t>
            </a:r>
            <a:r>
              <a:rPr lang="en-US" sz="2500" dirty="0" err="1">
                <a:latin typeface="Georgia"/>
              </a:rPr>
              <a:t>Mattmann</a:t>
            </a:r>
            <a:r>
              <a:rPr lang="en-US" sz="2500" dirty="0">
                <a:latin typeface="Georgia"/>
              </a:rPr>
              <a:t> explained, “We probably shouldn’t have a single backend server because that’s not resilient. So maybe our design says we should have redundancy with multiple backend servers so that if one goes, we can still meet that goal of processing a million transactions a day.”</a:t>
            </a:r>
          </a:p>
          <a:p>
            <a:pPr>
              <a:buFont typeface="Arial,Sans-Serif" panose="020B0604020202020204" pitchFamily="34" charset="0"/>
            </a:pPr>
            <a:endParaRPr lang="en-US" sz="2400" b="1" dirty="0">
              <a:solidFill>
                <a:schemeClr val="accent2"/>
              </a:solidFill>
              <a:latin typeface="Georgia"/>
            </a:endParaRPr>
          </a:p>
          <a:p>
            <a:pPr>
              <a:buFont typeface="Arial,Sans-Serif" panose="020B0604020202020204" pitchFamily="34" charset="0"/>
            </a:pPr>
            <a:r>
              <a:rPr lang="en-US" sz="2400" b="1" dirty="0">
                <a:solidFill>
                  <a:schemeClr val="accent2"/>
                </a:solidFill>
                <a:latin typeface="Georgia"/>
              </a:rPr>
              <a:t>Example for the SNHU travel website:</a:t>
            </a:r>
            <a:r>
              <a:rPr lang="en-US" sz="2400" dirty="0">
                <a:latin typeface="Georgia"/>
              </a:rPr>
              <a:t> </a:t>
            </a:r>
            <a:r>
              <a:rPr lang="en-US" sz="2400" dirty="0">
                <a:ea typeface="+mn-lt"/>
                <a:cs typeface="+mn-lt"/>
              </a:rPr>
              <a:t> D</a:t>
            </a:r>
            <a:r>
              <a:rPr lang="en-US" sz="2400" dirty="0">
                <a:solidFill>
                  <a:srgbClr val="374151"/>
                </a:solidFill>
                <a:ea typeface="+mn-lt"/>
                <a:cs typeface="+mn-lt"/>
              </a:rPr>
              <a:t>uring the system design phase, the architecture and design of the entire website are planned in detail. This includes designing the user interface, creating wireframes and mockups, defining the database structure, and outlining the overall site structure. Designers, UX experts, and architects collaborate to create a comprehensive design that aligns with the gathered requirements.</a:t>
            </a:r>
            <a:endParaRPr lang="en-US" sz="2400" dirty="0">
              <a:latin typeface="Georgia"/>
            </a:endParaRPr>
          </a:p>
        </p:txBody>
      </p:sp>
    </p:spTree>
    <p:extLst>
      <p:ext uri="{BB962C8B-B14F-4D97-AF65-F5344CB8AC3E}">
        <p14:creationId xmlns:p14="http://schemas.microsoft.com/office/powerpoint/2010/main" val="470320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0D43BD27-AA2E-8F30-E1D2-EC3C5219FD15}"/>
              </a:ext>
            </a:extLst>
          </p:cNvPr>
          <p:cNvSpPr>
            <a:spLocks noGrp="1"/>
          </p:cNvSpPr>
          <p:nvPr>
            <p:ph type="title"/>
          </p:nvPr>
        </p:nvSpPr>
        <p:spPr>
          <a:xfrm>
            <a:off x="838200" y="365125"/>
            <a:ext cx="5393361" cy="1325563"/>
          </a:xfrm>
        </p:spPr>
        <p:txBody>
          <a:bodyPr>
            <a:normAutofit/>
          </a:bodyPr>
          <a:lstStyle/>
          <a:p>
            <a:r>
              <a:rPr lang="en-US" b="1" dirty="0">
                <a:solidFill>
                  <a:schemeClr val="accent2"/>
                </a:solidFill>
                <a:latin typeface="Georgia"/>
              </a:rPr>
              <a:t>Implementation</a:t>
            </a:r>
            <a:endParaRPr lang="en-US">
              <a:solidFill>
                <a:schemeClr val="accent2"/>
              </a:solidFill>
              <a:cs typeface="Calibri Light"/>
            </a:endParaRPr>
          </a:p>
        </p:txBody>
      </p:sp>
      <p:sp>
        <p:nvSpPr>
          <p:cNvPr id="11" name="Freeform: Shape 10">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2B0FC67-055B-E528-0B43-578EA8AAF1B8}"/>
              </a:ext>
            </a:extLst>
          </p:cNvPr>
          <p:cNvSpPr>
            <a:spLocks noGrp="1"/>
          </p:cNvSpPr>
          <p:nvPr>
            <p:ph idx="1"/>
          </p:nvPr>
        </p:nvSpPr>
        <p:spPr>
          <a:xfrm>
            <a:off x="86639" y="1616858"/>
            <a:ext cx="6645962" cy="5217721"/>
          </a:xfrm>
        </p:spPr>
        <p:txBody>
          <a:bodyPr vert="horz" lIns="91440" tIns="45720" rIns="91440" bIns="45720" rtlCol="0" anchor="t">
            <a:normAutofit/>
          </a:bodyPr>
          <a:lstStyle/>
          <a:p>
            <a:r>
              <a:rPr lang="en-US" sz="1800" b="1" dirty="0">
                <a:latin typeface="Georgia"/>
              </a:rPr>
              <a:t>Implementation.</a:t>
            </a:r>
            <a:r>
              <a:rPr lang="en-US" sz="1800" dirty="0">
                <a:latin typeface="Georgia"/>
              </a:rPr>
              <a:t> During this phase, you select one of your candidate designs and use technology to implement them. This could involve collecting data and inspecting whether the design is able to support the requirements.</a:t>
            </a:r>
          </a:p>
          <a:p>
            <a:endParaRPr lang="en-US" sz="1800">
              <a:latin typeface="Georgia"/>
            </a:endParaRPr>
          </a:p>
          <a:p>
            <a:r>
              <a:rPr lang="en-US" sz="1800" b="1" dirty="0">
                <a:ea typeface="+mn-lt"/>
                <a:cs typeface="+mn-lt"/>
              </a:rPr>
              <a:t>Example for SNHU travel website (Coding):</a:t>
            </a:r>
            <a:r>
              <a:rPr lang="en-US" sz="1800" dirty="0">
                <a:ea typeface="+mn-lt"/>
                <a:cs typeface="+mn-lt"/>
              </a:rPr>
              <a:t> With the design in place, developers start coding the website based on the approved design documents. This phase involves translating the design into actual code, developing frontend and backend components, and integrating third-party tools if needed. Each development task is completed before moving on to the next one. For instance, the homepage might be developed and tested before moving to other sections.</a:t>
            </a:r>
          </a:p>
        </p:txBody>
      </p:sp>
      <p:sp>
        <p:nvSpPr>
          <p:cNvPr id="13" name="Oval 12">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light bulb and gear&#10;&#10;Description automatically generated">
            <a:extLst>
              <a:ext uri="{FF2B5EF4-FFF2-40B4-BE49-F238E27FC236}">
                <a16:creationId xmlns:a16="http://schemas.microsoft.com/office/drawing/2014/main" id="{71F985ED-3D0D-E554-DE8F-9D5D5CA97F44}"/>
              </a:ext>
            </a:extLst>
          </p:cNvPr>
          <p:cNvPicPr>
            <a:picLocks noChangeAspect="1"/>
          </p:cNvPicPr>
          <p:nvPr/>
        </p:nvPicPr>
        <p:blipFill>
          <a:blip r:embed="rId2"/>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5" name="Freeform: Shape 14">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7" name="Straight Connector 16">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111600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B21314-C99C-A224-CC27-E4BAB173BD7C}"/>
              </a:ext>
            </a:extLst>
          </p:cNvPr>
          <p:cNvSpPr>
            <a:spLocks noGrp="1"/>
          </p:cNvSpPr>
          <p:nvPr>
            <p:ph type="title"/>
          </p:nvPr>
        </p:nvSpPr>
        <p:spPr>
          <a:xfrm>
            <a:off x="5824857" y="344249"/>
            <a:ext cx="5528941" cy="1264510"/>
          </a:xfrm>
        </p:spPr>
        <p:txBody>
          <a:bodyPr>
            <a:normAutofit/>
          </a:bodyPr>
          <a:lstStyle/>
          <a:p>
            <a:r>
              <a:rPr lang="en-US" dirty="0">
                <a:solidFill>
                  <a:srgbClr val="0070C0"/>
                </a:solidFill>
                <a:cs typeface="Calibri Light"/>
              </a:rPr>
              <a:t>Test</a:t>
            </a:r>
            <a:endParaRPr lang="en-US">
              <a:solidFill>
                <a:srgbClr val="0070C0"/>
              </a:solidFill>
              <a:cs typeface="Calibri Light"/>
            </a:endParaRPr>
          </a:p>
        </p:txBody>
      </p:sp>
      <p:pic>
        <p:nvPicPr>
          <p:cNvPr id="4" name="Picture 4" descr="A person looking at a bug through a magnifying glass&#10;&#10;Description automatically generated">
            <a:extLst>
              <a:ext uri="{FF2B5EF4-FFF2-40B4-BE49-F238E27FC236}">
                <a16:creationId xmlns:a16="http://schemas.microsoft.com/office/drawing/2014/main" id="{1B987F67-0AFE-EB83-BD1D-B8F5573DF357}"/>
              </a:ext>
            </a:extLst>
          </p:cNvPr>
          <p:cNvPicPr>
            <a:picLocks noChangeAspect="1"/>
          </p:cNvPicPr>
          <p:nvPr/>
        </p:nvPicPr>
        <p:blipFill rotWithShape="1">
          <a:blip r:embed="rId2"/>
          <a:srcRect l="1081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4E05D25A-252C-878B-2A63-CD97272F3110}"/>
              </a:ext>
            </a:extLst>
          </p:cNvPr>
          <p:cNvSpPr>
            <a:spLocks noGrp="1"/>
          </p:cNvSpPr>
          <p:nvPr>
            <p:ph idx="1"/>
          </p:nvPr>
        </p:nvSpPr>
        <p:spPr>
          <a:xfrm>
            <a:off x="6148446" y="1393846"/>
            <a:ext cx="5570694" cy="5263281"/>
          </a:xfrm>
        </p:spPr>
        <p:txBody>
          <a:bodyPr vert="horz" lIns="91440" tIns="45720" rIns="91440" bIns="45720" rtlCol="0" anchor="t">
            <a:noAutofit/>
          </a:bodyPr>
          <a:lstStyle/>
          <a:p>
            <a:r>
              <a:rPr lang="en-US" sz="1800" b="1" dirty="0">
                <a:latin typeface="Georgia"/>
              </a:rPr>
              <a:t>Verification/ Test .</a:t>
            </a:r>
            <a:r>
              <a:rPr lang="en-US" sz="1800" dirty="0">
                <a:latin typeface="Georgia"/>
              </a:rPr>
              <a:t> During this phase, you take the implementation you created in phase four and test whether it validates your requirements. If, for example, the original requirement was to process one million transactions per day, you would test whether this is possible. If you run into issues—say you can only run 500,000 transactions per day—here’s where you would go back and test where issues could have come up, </a:t>
            </a:r>
            <a:r>
              <a:rPr lang="en-US" sz="1800" err="1">
                <a:latin typeface="Georgia"/>
              </a:rPr>
              <a:t>Mattmann</a:t>
            </a:r>
            <a:r>
              <a:rPr lang="en-US" sz="1800" dirty="0">
                <a:latin typeface="Georgia"/>
              </a:rPr>
              <a:t> explained.</a:t>
            </a:r>
          </a:p>
          <a:p>
            <a:endParaRPr lang="en-US" sz="1800" dirty="0">
              <a:latin typeface="Georgia"/>
            </a:endParaRPr>
          </a:p>
          <a:p>
            <a:r>
              <a:rPr lang="en-US" sz="1800" b="1" dirty="0">
                <a:ea typeface="+mn-lt"/>
                <a:cs typeface="+mn-lt"/>
              </a:rPr>
              <a:t>Example for SNHU travel website. Integration and Testing:</a:t>
            </a:r>
            <a:r>
              <a:rPr lang="en-US" sz="1800" dirty="0">
                <a:ea typeface="+mn-lt"/>
                <a:cs typeface="+mn-lt"/>
              </a:rPr>
              <a:t> Once development is complete, the website components are integrated into a unified system. This phase involves rigorous testing to identify and resolve any bugs, errors, or inconsistencies. Testing includes functional testing, performance testing, compatibility testing, and security testing. Testers validate that the website functions as expected and meets the predefined requirements.</a:t>
            </a:r>
            <a:endParaRPr lang="en-US" sz="1800" dirty="0">
              <a:cs typeface="Calibri"/>
            </a:endParaRPr>
          </a:p>
        </p:txBody>
      </p:sp>
    </p:spTree>
    <p:extLst>
      <p:ext uri="{BB962C8B-B14F-4D97-AF65-F5344CB8AC3E}">
        <p14:creationId xmlns:p14="http://schemas.microsoft.com/office/powerpoint/2010/main" val="3187779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DF5CAB9-E6F8-DEE7-1E2C-FCA79D2B2079}"/>
              </a:ext>
            </a:extLst>
          </p:cNvPr>
          <p:cNvSpPr>
            <a:spLocks noGrp="1"/>
          </p:cNvSpPr>
          <p:nvPr>
            <p:ph type="title"/>
          </p:nvPr>
        </p:nvSpPr>
        <p:spPr>
          <a:xfrm>
            <a:off x="1137034" y="609597"/>
            <a:ext cx="9392421" cy="1330841"/>
          </a:xfrm>
        </p:spPr>
        <p:txBody>
          <a:bodyPr>
            <a:normAutofit/>
          </a:bodyPr>
          <a:lstStyle/>
          <a:p>
            <a:r>
              <a:rPr lang="en-US" dirty="0">
                <a:solidFill>
                  <a:schemeClr val="accent4">
                    <a:lumMod val="75000"/>
                  </a:schemeClr>
                </a:solidFill>
                <a:latin typeface="Georgia"/>
              </a:rPr>
              <a:t>Maintenance</a:t>
            </a:r>
          </a:p>
        </p:txBody>
      </p:sp>
      <p:sp>
        <p:nvSpPr>
          <p:cNvPr id="3" name="Content Placeholder 2">
            <a:extLst>
              <a:ext uri="{FF2B5EF4-FFF2-40B4-BE49-F238E27FC236}">
                <a16:creationId xmlns:a16="http://schemas.microsoft.com/office/drawing/2014/main" id="{1CA83C7F-3782-ADD3-B6EC-A1C64520B432}"/>
              </a:ext>
            </a:extLst>
          </p:cNvPr>
          <p:cNvSpPr>
            <a:spLocks noGrp="1"/>
          </p:cNvSpPr>
          <p:nvPr>
            <p:ph idx="1"/>
          </p:nvPr>
        </p:nvSpPr>
        <p:spPr>
          <a:xfrm>
            <a:off x="-747" y="1937403"/>
            <a:ext cx="6075868" cy="4898977"/>
          </a:xfrm>
        </p:spPr>
        <p:txBody>
          <a:bodyPr vert="horz" lIns="91440" tIns="45720" rIns="91440" bIns="45720" rtlCol="0" anchor="t">
            <a:noAutofit/>
          </a:bodyPr>
          <a:lstStyle/>
          <a:p>
            <a:r>
              <a:rPr lang="en-US" sz="2000" b="1" dirty="0">
                <a:latin typeface="Georgia"/>
              </a:rPr>
              <a:t>Maintenance.</a:t>
            </a:r>
            <a:r>
              <a:rPr lang="en-US" sz="2000" dirty="0">
                <a:latin typeface="Georgia"/>
              </a:rPr>
              <a:t> The project isn’t over once it has gone through validation and verification. The system still needs to be maintained. During maintenance, you are “designing strategies for updating and upgrading,” </a:t>
            </a:r>
            <a:r>
              <a:rPr lang="en-US" sz="2000" dirty="0" err="1">
                <a:latin typeface="Georgia"/>
              </a:rPr>
              <a:t>Mattmann</a:t>
            </a:r>
            <a:r>
              <a:rPr lang="en-US" sz="2000" dirty="0">
                <a:latin typeface="Georgia"/>
              </a:rPr>
              <a:t> said. This involves patching systems, upgrading the systems, implementing a software upgrade or testing for errors and fixing them if they do occur.</a:t>
            </a:r>
          </a:p>
          <a:p>
            <a:r>
              <a:rPr lang="en-US" sz="2000" b="1" dirty="0">
                <a:cs typeface="Calibri"/>
              </a:rPr>
              <a:t>Example for SNHU travel website</a:t>
            </a:r>
            <a:r>
              <a:rPr lang="en-US" sz="2000" dirty="0">
                <a:cs typeface="Calibri"/>
              </a:rPr>
              <a:t> : </a:t>
            </a:r>
            <a:r>
              <a:rPr lang="en-US" sz="2000" dirty="0">
                <a:ea typeface="+mn-lt"/>
                <a:cs typeface="+mn-lt"/>
              </a:rPr>
              <a:t>Once the website is live, ongoing maintenance and support are required to address any issues that may arise post-launch. This could include bug fixes, updates, enhancements, and ongoing monitoring to ensure the website's optimal performance and reliability.</a:t>
            </a:r>
            <a:endParaRPr lang="en-US" sz="2000" dirty="0">
              <a:cs typeface="Calibri"/>
            </a:endParaRPr>
          </a:p>
        </p:txBody>
      </p:sp>
      <p:pic>
        <p:nvPicPr>
          <p:cNvPr id="4" name="Picture 4" descr="A group of men working on a computer&#10;&#10;Description automatically generated">
            <a:extLst>
              <a:ext uri="{FF2B5EF4-FFF2-40B4-BE49-F238E27FC236}">
                <a16:creationId xmlns:a16="http://schemas.microsoft.com/office/drawing/2014/main" id="{BCAFB978-A8EC-C720-3DA3-D69CF95EEF45}"/>
              </a:ext>
            </a:extLst>
          </p:cNvPr>
          <p:cNvPicPr>
            <a:picLocks noChangeAspect="1"/>
          </p:cNvPicPr>
          <p:nvPr/>
        </p:nvPicPr>
        <p:blipFill>
          <a:blip r:embed="rId2"/>
          <a:stretch>
            <a:fillRect/>
          </a:stretch>
        </p:blipFill>
        <p:spPr>
          <a:xfrm>
            <a:off x="6082628" y="800703"/>
            <a:ext cx="5905408" cy="5261295"/>
          </a:xfrm>
          <a:prstGeom prst="rect">
            <a:avLst/>
          </a:prstGeom>
        </p:spPr>
      </p:pic>
      <p:sp>
        <p:nvSpPr>
          <p:cNvPr id="13" name="Freeform: Shape 1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16495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63CCCD-9A75-ED3F-2779-15DAFAE64F8E}"/>
              </a:ext>
            </a:extLst>
          </p:cNvPr>
          <p:cNvSpPr>
            <a:spLocks noGrp="1"/>
          </p:cNvSpPr>
          <p:nvPr>
            <p:ph type="title"/>
          </p:nvPr>
        </p:nvSpPr>
        <p:spPr>
          <a:xfrm>
            <a:off x="-10638" y="344467"/>
            <a:ext cx="6618113" cy="1708242"/>
          </a:xfrm>
        </p:spPr>
        <p:txBody>
          <a:bodyPr anchor="ctr">
            <a:normAutofit/>
          </a:bodyPr>
          <a:lstStyle/>
          <a:p>
            <a:pPr algn="ctr"/>
            <a:r>
              <a:rPr lang="en-US" sz="4000" b="1" dirty="0">
                <a:solidFill>
                  <a:srgbClr val="0070C0"/>
                </a:solidFill>
                <a:cs typeface="Calibri Light"/>
              </a:rPr>
              <a:t>Factors to consider</a:t>
            </a:r>
            <a:br>
              <a:rPr lang="en-US" sz="4000" b="1" dirty="0">
                <a:cs typeface="Calibri Light"/>
              </a:rPr>
            </a:br>
            <a:r>
              <a:rPr lang="en-US" sz="4000" b="1" dirty="0">
                <a:solidFill>
                  <a:srgbClr val="0070C0"/>
                </a:solidFill>
                <a:cs typeface="Calibri Light"/>
              </a:rPr>
              <a:t> to choose Waterfall </a:t>
            </a:r>
          </a:p>
        </p:txBody>
      </p:sp>
      <p:sp>
        <p:nvSpPr>
          <p:cNvPr id="3" name="Content Placeholder 2">
            <a:extLst>
              <a:ext uri="{FF2B5EF4-FFF2-40B4-BE49-F238E27FC236}">
                <a16:creationId xmlns:a16="http://schemas.microsoft.com/office/drawing/2014/main" id="{89B081E1-34D7-D569-F2CB-8E4396683E95}"/>
              </a:ext>
            </a:extLst>
          </p:cNvPr>
          <p:cNvSpPr>
            <a:spLocks noGrp="1"/>
          </p:cNvSpPr>
          <p:nvPr>
            <p:ph idx="1"/>
          </p:nvPr>
        </p:nvSpPr>
        <p:spPr>
          <a:xfrm>
            <a:off x="-21076" y="1969204"/>
            <a:ext cx="7035647" cy="4897176"/>
          </a:xfrm>
        </p:spPr>
        <p:txBody>
          <a:bodyPr vert="horz" lIns="91440" tIns="45720" rIns="91440" bIns="45720" rtlCol="0" anchor="ctr">
            <a:noAutofit/>
          </a:bodyPr>
          <a:lstStyle/>
          <a:p>
            <a:r>
              <a:rPr lang="en-US" sz="1700" dirty="0">
                <a:ea typeface="+mn-lt"/>
                <a:cs typeface="+mn-lt"/>
              </a:rPr>
              <a:t>When deciding between a waterfall approach and an agile approach for a software development project, several factors need to be considered. The choice between these methodologies depends on the nature of the project, its requirements, timeline, team dynamics, and the level of uncertainty involved. Based on my experience with the software development lifecycle course, I can provide insights into the factors that influence this decision.</a:t>
            </a:r>
          </a:p>
          <a:p>
            <a:r>
              <a:rPr lang="en-US" sz="1700" dirty="0">
                <a:ea typeface="+mn-lt"/>
                <a:cs typeface="+mn-lt"/>
              </a:rPr>
              <a:t>In the context of the software development lifecycle course, we experienced aspects of both methodologies. While the course provided structured phases that mimicked the waterfall approach, it also emphasized iterative development and regular feedback, akin to agile principles. This exposure underscores the importance of selecting the right methodology based on project specifics.</a:t>
            </a:r>
          </a:p>
          <a:p>
            <a:r>
              <a:rPr lang="en-US" sz="1700" dirty="0">
                <a:ea typeface="+mn-lt"/>
                <a:cs typeface="+mn-lt"/>
              </a:rPr>
              <a:t>Ultimately, the choice between waterfall and agile should align with the project's nature and objectives. While waterfall offers predictability and structure, agile provides flexibility and adaptability. The course's blended approach highlights that certain projects may benefit from a mix of both methodologies to strike the right balance between planning and flexibility.</a:t>
            </a:r>
          </a:p>
          <a:p>
            <a:endParaRPr lang="en-US" sz="1100">
              <a:cs typeface="Calibri"/>
            </a:endParaRPr>
          </a:p>
        </p:txBody>
      </p:sp>
      <p:pic>
        <p:nvPicPr>
          <p:cNvPr id="4" name="Picture 4" descr="A group of people working on a staircase&#10;&#10;Description automatically generated">
            <a:extLst>
              <a:ext uri="{FF2B5EF4-FFF2-40B4-BE49-F238E27FC236}">
                <a16:creationId xmlns:a16="http://schemas.microsoft.com/office/drawing/2014/main" id="{DE55C6C3-3B84-517A-C4B6-BF67AB7A30D7}"/>
              </a:ext>
            </a:extLst>
          </p:cNvPr>
          <p:cNvPicPr>
            <a:picLocks noChangeAspect="1"/>
          </p:cNvPicPr>
          <p:nvPr/>
        </p:nvPicPr>
        <p:blipFill rotWithShape="1">
          <a:blip r:embed="rId2"/>
          <a:srcRect l="4072" r="18269"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1672509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80B04-9426-3524-266B-EEEE7448549A}"/>
              </a:ext>
            </a:extLst>
          </p:cNvPr>
          <p:cNvSpPr>
            <a:spLocks noGrp="1"/>
          </p:cNvSpPr>
          <p:nvPr>
            <p:ph type="title"/>
          </p:nvPr>
        </p:nvSpPr>
        <p:spPr>
          <a:xfrm>
            <a:off x="838200" y="-217"/>
            <a:ext cx="10515600" cy="1325563"/>
          </a:xfrm>
        </p:spPr>
        <p:txBody>
          <a:bodyPr/>
          <a:lstStyle/>
          <a:p>
            <a:pPr algn="ctr"/>
            <a:r>
              <a:rPr lang="en-US" b="1" dirty="0">
                <a:cs typeface="Calibri Light"/>
              </a:rPr>
              <a:t>References</a:t>
            </a:r>
          </a:p>
        </p:txBody>
      </p:sp>
      <p:sp>
        <p:nvSpPr>
          <p:cNvPr id="3" name="Content Placeholder 2">
            <a:extLst>
              <a:ext uri="{FF2B5EF4-FFF2-40B4-BE49-F238E27FC236}">
                <a16:creationId xmlns:a16="http://schemas.microsoft.com/office/drawing/2014/main" id="{6F086BA7-B727-F5CE-D2D5-0D0DFC3817AE}"/>
              </a:ext>
            </a:extLst>
          </p:cNvPr>
          <p:cNvSpPr>
            <a:spLocks noGrp="1"/>
          </p:cNvSpPr>
          <p:nvPr>
            <p:ph idx="1"/>
          </p:nvPr>
        </p:nvSpPr>
        <p:spPr>
          <a:xfrm>
            <a:off x="441542" y="1491597"/>
            <a:ext cx="11475928" cy="5290790"/>
          </a:xfrm>
        </p:spPr>
        <p:txBody>
          <a:bodyPr vert="horz" lIns="91440" tIns="45720" rIns="91440" bIns="45720" rtlCol="0" anchor="t">
            <a:normAutofit fontScale="92500" lnSpcReduction="20000"/>
          </a:bodyPr>
          <a:lstStyle/>
          <a:p>
            <a:pPr marL="0" indent="0">
              <a:lnSpc>
                <a:spcPct val="80000"/>
              </a:lnSpc>
              <a:buNone/>
            </a:pPr>
            <a:r>
              <a:rPr lang="en-US" dirty="0">
                <a:solidFill>
                  <a:srgbClr val="000000"/>
                </a:solidFill>
                <a:ea typeface="+mn-lt"/>
                <a:cs typeface="+mn-lt"/>
              </a:rPr>
              <a:t>Aydar. A.(2021, May, 17).</a:t>
            </a:r>
            <a:r>
              <a:rPr lang="en-US" i="1" dirty="0">
                <a:solidFill>
                  <a:srgbClr val="000000"/>
                </a:solidFill>
                <a:ea typeface="+mn-lt"/>
                <a:cs typeface="+mn-lt"/>
              </a:rPr>
              <a:t> SDLC Agile  Model. </a:t>
            </a:r>
            <a:r>
              <a:rPr lang="en-US" dirty="0" err="1">
                <a:solidFill>
                  <a:srgbClr val="000000"/>
                </a:solidFill>
                <a:ea typeface="+mn-lt"/>
                <a:cs typeface="+mn-lt"/>
              </a:rPr>
              <a:t>Tutorialspoint</a:t>
            </a:r>
            <a:r>
              <a:rPr lang="en-US" dirty="0">
                <a:solidFill>
                  <a:srgbClr val="000000"/>
                </a:solidFill>
                <a:ea typeface="+mn-lt"/>
                <a:cs typeface="+mn-lt"/>
              </a:rPr>
              <a:t>.</a:t>
            </a:r>
            <a:r>
              <a:rPr lang="en-US" i="1" dirty="0">
                <a:solidFill>
                  <a:srgbClr val="000000"/>
                </a:solidFill>
                <a:ea typeface="+mn-lt"/>
                <a:cs typeface="+mn-lt"/>
              </a:rPr>
              <a:t> </a:t>
            </a:r>
            <a:endParaRPr lang="en-US" dirty="0">
              <a:solidFill>
                <a:srgbClr val="000000"/>
              </a:solidFill>
              <a:ea typeface="+mn-lt"/>
              <a:cs typeface="+mn-lt"/>
            </a:endParaRPr>
          </a:p>
          <a:p>
            <a:pPr marL="0" indent="0">
              <a:lnSpc>
                <a:spcPct val="80000"/>
              </a:lnSpc>
              <a:buNone/>
            </a:pPr>
            <a:r>
              <a:rPr lang="en-US" dirty="0">
                <a:solidFill>
                  <a:srgbClr val="000000"/>
                </a:solidFill>
                <a:ea typeface="+mn-lt"/>
                <a:cs typeface="+mn-lt"/>
              </a:rPr>
              <a:t>       </a:t>
            </a:r>
            <a:r>
              <a:rPr lang="en-US" dirty="0">
                <a:solidFill>
                  <a:srgbClr val="000000"/>
                </a:solidFill>
                <a:ea typeface="+mn-lt"/>
                <a:cs typeface="+mn-lt"/>
                <a:hlinkClick r:id="rId2"/>
              </a:rPr>
              <a:t>https://www.tutorialspoint.com/sdlc/sdlc_agile_model.htm</a:t>
            </a:r>
            <a:br>
              <a:rPr lang="en-US" dirty="0">
                <a:solidFill>
                  <a:srgbClr val="000000"/>
                </a:solidFill>
                <a:ea typeface="+mn-lt"/>
                <a:cs typeface="+mn-lt"/>
              </a:rPr>
            </a:br>
            <a:endParaRPr lang="en-US"/>
          </a:p>
          <a:p>
            <a:pPr marL="0" indent="0">
              <a:buNone/>
            </a:pPr>
            <a:r>
              <a:rPr lang="en-US" dirty="0" err="1">
                <a:solidFill>
                  <a:srgbClr val="000000"/>
                </a:solidFill>
                <a:ea typeface="+mn-lt"/>
                <a:cs typeface="+mn-lt"/>
              </a:rPr>
              <a:t>Sacolick</a:t>
            </a:r>
            <a:r>
              <a:rPr lang="en-US" dirty="0">
                <a:solidFill>
                  <a:srgbClr val="000000"/>
                </a:solidFill>
                <a:ea typeface="+mn-lt"/>
                <a:cs typeface="+mn-lt"/>
              </a:rPr>
              <a:t>. I. (2022, April, 6). </a:t>
            </a:r>
            <a:r>
              <a:rPr lang="en-US" i="1" dirty="0">
                <a:solidFill>
                  <a:srgbClr val="000000"/>
                </a:solidFill>
              </a:rPr>
              <a:t>What is agile methodology? Modern software</a:t>
            </a:r>
            <a:endParaRPr lang="en-US"/>
          </a:p>
          <a:p>
            <a:pPr marL="0" indent="0">
              <a:buNone/>
            </a:pPr>
            <a:r>
              <a:rPr lang="en-US" i="1" dirty="0">
                <a:solidFill>
                  <a:srgbClr val="000000"/>
                </a:solidFill>
              </a:rPr>
              <a:t>       development explained. </a:t>
            </a:r>
            <a:r>
              <a:rPr lang="en-US" dirty="0">
                <a:solidFill>
                  <a:srgbClr val="000000"/>
                </a:solidFill>
              </a:rPr>
              <a:t>InfoWorld. </a:t>
            </a:r>
            <a:endParaRPr lang="en-US" dirty="0"/>
          </a:p>
          <a:p>
            <a:pPr marL="0" indent="0">
              <a:buNone/>
            </a:pPr>
            <a:r>
              <a:rPr lang="en-US" dirty="0">
                <a:solidFill>
                  <a:srgbClr val="000000"/>
                </a:solidFill>
                <a:ea typeface="+mn-lt"/>
                <a:cs typeface="+mn-lt"/>
              </a:rPr>
              <a:t>       </a:t>
            </a:r>
            <a:r>
              <a:rPr lang="en-US" dirty="0">
                <a:ea typeface="+mn-lt"/>
                <a:cs typeface="+mn-lt"/>
                <a:hlinkClick r:id="rId3"/>
              </a:rPr>
              <a:t>https://www.infoworld.com/article/3237508/what-is-agile-</a:t>
            </a:r>
            <a:endParaRPr lang="en-US" dirty="0">
              <a:ea typeface="+mn-lt"/>
              <a:cs typeface="+mn-lt"/>
            </a:endParaRPr>
          </a:p>
          <a:p>
            <a:pPr marL="0" indent="0">
              <a:buNone/>
            </a:pPr>
            <a:r>
              <a:rPr lang="en-US" dirty="0">
                <a:ea typeface="+mn-lt"/>
                <a:cs typeface="+mn-lt"/>
              </a:rPr>
              <a:t>       methodology-modern-software-development-explained.html</a:t>
            </a:r>
          </a:p>
          <a:p>
            <a:pPr marL="0" indent="0">
              <a:buNone/>
            </a:pPr>
            <a:br>
              <a:rPr lang="en-US" dirty="0"/>
            </a:br>
            <a:r>
              <a:rPr lang="en-US" dirty="0">
                <a:cs typeface="Calibri"/>
              </a:rPr>
              <a:t>Watts. R. (2020, March, 22). </a:t>
            </a:r>
            <a:r>
              <a:rPr lang="en-US" i="1" dirty="0">
                <a:solidFill>
                  <a:srgbClr val="000000"/>
                </a:solidFill>
              </a:rPr>
              <a:t>What Is Waterfall Methodology? Here’s How It </a:t>
            </a:r>
            <a:r>
              <a:rPr lang="en-US" i="1">
                <a:solidFill>
                  <a:srgbClr val="000000"/>
                </a:solidFill>
              </a:rPr>
              <a:t>Can               Help Your Project Management Strategy. </a:t>
            </a:r>
            <a:r>
              <a:rPr lang="en-US" dirty="0">
                <a:solidFill>
                  <a:srgbClr val="000000"/>
                </a:solidFill>
              </a:rPr>
              <a:t>Forbes Advisor.</a:t>
            </a:r>
            <a:endParaRPr lang="en-US" i="1" dirty="0">
              <a:solidFill>
                <a:srgbClr val="000000"/>
              </a:solidFill>
            </a:endParaRPr>
          </a:p>
          <a:p>
            <a:pPr marL="0" indent="0">
              <a:buNone/>
            </a:pPr>
            <a:r>
              <a:rPr lang="en-US" dirty="0">
                <a:solidFill>
                  <a:srgbClr val="000000"/>
                </a:solidFill>
              </a:rPr>
              <a:t> </a:t>
            </a:r>
            <a:r>
              <a:rPr lang="en-US" dirty="0">
                <a:ea typeface="+mn-lt"/>
                <a:cs typeface="+mn-lt"/>
              </a:rPr>
              <a:t>      </a:t>
            </a:r>
            <a:r>
              <a:rPr lang="en-US" dirty="0">
                <a:ea typeface="+mn-lt"/>
                <a:cs typeface="+mn-lt"/>
                <a:hlinkClick r:id="rId4"/>
              </a:rPr>
              <a:t>https://www.forbes.com/advisor/business/what-is-waterfall-methodology/</a:t>
            </a:r>
            <a:r>
              <a:rPr lang="en-US" dirty="0">
                <a:ea typeface="+mn-lt"/>
                <a:cs typeface="+mn-lt"/>
              </a:rPr>
              <a:t> </a:t>
            </a:r>
            <a:endParaRPr lang="en-US" i="1" dirty="0">
              <a:solidFill>
                <a:srgbClr val="000000"/>
              </a:solidFill>
              <a:cs typeface="Calibri"/>
            </a:endParaRPr>
          </a:p>
          <a:p>
            <a:pPr marL="0" indent="0">
              <a:buNone/>
            </a:pPr>
            <a:endParaRPr lang="en-US" dirty="0">
              <a:cs typeface="Calibri"/>
            </a:endParaRPr>
          </a:p>
          <a:p>
            <a:pPr marL="0" indent="0">
              <a:buNone/>
            </a:pPr>
            <a:endParaRPr lang="en-US" sz="1100" dirty="0">
              <a:cs typeface="Calibri"/>
            </a:endParaRPr>
          </a:p>
          <a:p>
            <a:pPr marL="0" indent="0">
              <a:buNone/>
            </a:pPr>
            <a:br>
              <a:rPr lang="en-US" dirty="0"/>
            </a:br>
            <a:endParaRPr lang="en-US" dirty="0"/>
          </a:p>
          <a:p>
            <a:pPr marL="0" indent="0">
              <a:buNone/>
            </a:pPr>
            <a:endParaRPr lang="en-US" dirty="0">
              <a:solidFill>
                <a:srgbClr val="000000"/>
              </a:solidFill>
              <a:cs typeface="Calibri" panose="020F0502020204030204"/>
            </a:endParaRPr>
          </a:p>
        </p:txBody>
      </p:sp>
    </p:spTree>
    <p:extLst>
      <p:ext uri="{BB962C8B-B14F-4D97-AF65-F5344CB8AC3E}">
        <p14:creationId xmlns:p14="http://schemas.microsoft.com/office/powerpoint/2010/main" val="1915356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40B528E-F12C-4032-4678-3FF543265D7A}"/>
              </a:ext>
            </a:extLst>
          </p:cNvPr>
          <p:cNvSpPr>
            <a:spLocks noGrp="1"/>
          </p:cNvSpPr>
          <p:nvPr>
            <p:ph type="title"/>
          </p:nvPr>
        </p:nvSpPr>
        <p:spPr>
          <a:xfrm>
            <a:off x="1024779" y="222081"/>
            <a:ext cx="10139610" cy="697673"/>
          </a:xfrm>
        </p:spPr>
        <p:txBody>
          <a:bodyPr>
            <a:normAutofit/>
          </a:bodyPr>
          <a:lstStyle/>
          <a:p>
            <a:pPr algn="ctr"/>
            <a:r>
              <a:rPr lang="en-US" sz="3200" b="1" dirty="0">
                <a:solidFill>
                  <a:schemeClr val="accent6">
                    <a:lumMod val="75000"/>
                  </a:schemeClr>
                </a:solidFill>
                <a:ea typeface="+mj-lt"/>
                <a:cs typeface="+mj-lt"/>
              </a:rPr>
              <a:t>Roles on a Scrum-agile Team</a:t>
            </a:r>
            <a:endParaRPr lang="en-US" sz="3200" b="1">
              <a:solidFill>
                <a:schemeClr val="accent6">
                  <a:lumMod val="75000"/>
                </a:schemeClr>
              </a:solidFill>
              <a:cs typeface="Calibri Light" panose="020F0302020204030204"/>
            </a:endParaRPr>
          </a:p>
        </p:txBody>
      </p:sp>
      <p:sp>
        <p:nvSpPr>
          <p:cNvPr id="5" name="Title 1">
            <a:extLst>
              <a:ext uri="{FF2B5EF4-FFF2-40B4-BE49-F238E27FC236}">
                <a16:creationId xmlns:a16="http://schemas.microsoft.com/office/drawing/2014/main" id="{A886F9ED-A8BE-A0D3-FEFE-A9857CB8D10C}"/>
              </a:ext>
            </a:extLst>
          </p:cNvPr>
          <p:cNvSpPr txBox="1">
            <a:spLocks/>
          </p:cNvSpPr>
          <p:nvPr/>
        </p:nvSpPr>
        <p:spPr>
          <a:xfrm>
            <a:off x="-22421" y="2068637"/>
            <a:ext cx="4480805" cy="398119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ea typeface="+mj-lt"/>
                <a:cs typeface="+mj-lt"/>
              </a:rPr>
              <a:t>1.Scrum Master</a:t>
            </a:r>
            <a:br>
              <a:rPr lang="en-US" sz="4000" b="1" dirty="0">
                <a:ea typeface="+mj-lt"/>
                <a:cs typeface="+mj-lt"/>
              </a:rPr>
            </a:br>
            <a:r>
              <a:rPr lang="en-US" sz="4000" b="1" dirty="0">
                <a:ea typeface="+mj-lt"/>
                <a:cs typeface="+mj-lt"/>
              </a:rPr>
              <a:t>2.Product Owner </a:t>
            </a:r>
            <a:br>
              <a:rPr lang="en-US" sz="4000" b="1" dirty="0">
                <a:ea typeface="+mj-lt"/>
                <a:cs typeface="+mj-lt"/>
              </a:rPr>
            </a:br>
            <a:r>
              <a:rPr lang="en-US" sz="4000" b="1" dirty="0">
                <a:ea typeface="+mj-lt"/>
                <a:cs typeface="+mj-lt"/>
              </a:rPr>
              <a:t>3.Development Team </a:t>
            </a:r>
            <a:br>
              <a:rPr lang="en-US" sz="4000" b="1" dirty="0">
                <a:ea typeface="+mj-lt"/>
                <a:cs typeface="+mj-lt"/>
              </a:rPr>
            </a:br>
            <a:r>
              <a:rPr lang="en-US" sz="4000" b="1" dirty="0">
                <a:ea typeface="+mj-lt"/>
                <a:cs typeface="+mj-lt"/>
              </a:rPr>
              <a:t>4.Tester</a:t>
            </a:r>
            <a:endParaRPr lang="en-US" sz="4000" dirty="0">
              <a:ea typeface="+mj-lt"/>
              <a:cs typeface="+mj-lt"/>
            </a:endParaRPr>
          </a:p>
          <a:p>
            <a:pPr algn="ctr"/>
            <a:r>
              <a:rPr lang="en-US" sz="4000" b="1" dirty="0">
                <a:ea typeface="+mj-lt"/>
                <a:cs typeface="+mj-lt"/>
              </a:rPr>
              <a:t>5.Stakeholders </a:t>
            </a:r>
            <a:br>
              <a:rPr lang="en-US" sz="4000" b="1" dirty="0">
                <a:ea typeface="+mj-lt"/>
                <a:cs typeface="+mj-lt"/>
              </a:rPr>
            </a:br>
            <a:r>
              <a:rPr lang="en-US" sz="4000" b="1" dirty="0">
                <a:ea typeface="+mj-lt"/>
                <a:cs typeface="+mj-lt"/>
              </a:rPr>
              <a:t>6.User</a:t>
            </a:r>
            <a:br>
              <a:rPr lang="en-US" sz="4000" b="1" dirty="0">
                <a:ea typeface="+mj-lt"/>
                <a:cs typeface="+mj-lt"/>
              </a:rPr>
            </a:br>
            <a:br>
              <a:rPr lang="en-US" sz="3200" b="1" dirty="0">
                <a:ea typeface="+mj-lt"/>
                <a:cs typeface="+mj-lt"/>
              </a:rPr>
            </a:br>
            <a:br>
              <a:rPr lang="en-US" sz="1200" dirty="0">
                <a:solidFill>
                  <a:srgbClr val="374151"/>
                </a:solidFill>
                <a:ea typeface="+mj-lt"/>
                <a:cs typeface="+mj-lt"/>
              </a:rPr>
            </a:br>
            <a:endParaRPr lang="en-US" sz="1200">
              <a:solidFill>
                <a:srgbClr val="374151"/>
              </a:solidFill>
              <a:ea typeface="+mj-lt"/>
              <a:cs typeface="+mj-lt"/>
            </a:endParaRPr>
          </a:p>
        </p:txBody>
      </p:sp>
      <p:pic>
        <p:nvPicPr>
          <p:cNvPr id="7" name="Picture 8" descr="A person and person sitting at a desk&#10;&#10;Description automatically generated">
            <a:extLst>
              <a:ext uri="{FF2B5EF4-FFF2-40B4-BE49-F238E27FC236}">
                <a16:creationId xmlns:a16="http://schemas.microsoft.com/office/drawing/2014/main" id="{0E5833FF-66CD-6B81-839C-D9A29D42BDF7}"/>
              </a:ext>
            </a:extLst>
          </p:cNvPr>
          <p:cNvPicPr>
            <a:picLocks noChangeAspect="1"/>
          </p:cNvPicPr>
          <p:nvPr/>
        </p:nvPicPr>
        <p:blipFill>
          <a:blip r:embed="rId2"/>
          <a:stretch>
            <a:fillRect/>
          </a:stretch>
        </p:blipFill>
        <p:spPr>
          <a:xfrm>
            <a:off x="5146089" y="1783249"/>
            <a:ext cx="6997083" cy="3720588"/>
          </a:xfrm>
          <a:prstGeom prst="rect">
            <a:avLst/>
          </a:prstGeom>
        </p:spPr>
      </p:pic>
    </p:spTree>
    <p:extLst>
      <p:ext uri="{BB962C8B-B14F-4D97-AF65-F5344CB8AC3E}">
        <p14:creationId xmlns:p14="http://schemas.microsoft.com/office/powerpoint/2010/main" val="3975610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B9E70-F07D-D75F-FC42-F43D51A8EAA5}"/>
              </a:ext>
            </a:extLst>
          </p:cNvPr>
          <p:cNvSpPr>
            <a:spLocks noGrp="1"/>
          </p:cNvSpPr>
          <p:nvPr>
            <p:ph type="title"/>
          </p:nvPr>
        </p:nvSpPr>
        <p:spPr>
          <a:xfrm>
            <a:off x="782748" y="-72801"/>
            <a:ext cx="3455821" cy="1616203"/>
          </a:xfrm>
        </p:spPr>
        <p:txBody>
          <a:bodyPr vert="horz" lIns="91440" tIns="45720" rIns="91440" bIns="45720" rtlCol="0" anchor="b">
            <a:normAutofit/>
          </a:bodyPr>
          <a:lstStyle/>
          <a:p>
            <a:r>
              <a:rPr lang="en-US" sz="3200" b="1" kern="1200">
                <a:solidFill>
                  <a:schemeClr val="tx1"/>
                </a:solidFill>
                <a:latin typeface="+mj-lt"/>
                <a:ea typeface="+mj-ea"/>
                <a:cs typeface="+mj-cs"/>
              </a:rPr>
              <a:t>Scrum Master:</a:t>
            </a:r>
            <a:endParaRPr lang="en-US" sz="3200" kern="1200">
              <a:solidFill>
                <a:schemeClr val="tx1"/>
              </a:solidFill>
              <a:latin typeface="+mj-lt"/>
              <a:ea typeface="+mj-ea"/>
              <a:cs typeface="+mj-cs"/>
            </a:endParaRPr>
          </a:p>
        </p:txBody>
      </p:sp>
      <p:sp>
        <p:nvSpPr>
          <p:cNvPr id="4" name="TextBox 3">
            <a:extLst>
              <a:ext uri="{FF2B5EF4-FFF2-40B4-BE49-F238E27FC236}">
                <a16:creationId xmlns:a16="http://schemas.microsoft.com/office/drawing/2014/main" id="{A183E957-F1DD-4C2F-6E3E-4BBB2BA2EB3F}"/>
              </a:ext>
            </a:extLst>
          </p:cNvPr>
          <p:cNvSpPr txBox="1"/>
          <p:nvPr/>
        </p:nvSpPr>
        <p:spPr>
          <a:xfrm>
            <a:off x="146009" y="1823668"/>
            <a:ext cx="4520532" cy="415764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3000" dirty="0"/>
              <a:t>Scrum masters often coach new teams on agile processes, responsibilities, and tools. Scrum master responsibilities can include resolving blocks that impede progress, reviewing approaches to improve the agile team’s velocity, and grooming backlogs.</a:t>
            </a:r>
          </a:p>
          <a:p>
            <a:pPr indent="-228600">
              <a:lnSpc>
                <a:spcPct val="90000"/>
              </a:lnSpc>
              <a:spcAft>
                <a:spcPts val="600"/>
              </a:spcAft>
              <a:buFont typeface="Arial" panose="020B0604020202020204" pitchFamily="34" charset="0"/>
              <a:buChar char="•"/>
            </a:pPr>
            <a:endParaRPr lang="en-US" sz="2000"/>
          </a:p>
        </p:txBody>
      </p:sp>
      <p:pic>
        <p:nvPicPr>
          <p:cNvPr id="11" name="Picture 16" descr="A person standing with his arms crossed&#10;&#10;Description automatically generated">
            <a:extLst>
              <a:ext uri="{FF2B5EF4-FFF2-40B4-BE49-F238E27FC236}">
                <a16:creationId xmlns:a16="http://schemas.microsoft.com/office/drawing/2014/main" id="{9C9C1D70-4CCB-A26B-C22A-7D46CC13C0BF}"/>
              </a:ext>
            </a:extLst>
          </p:cNvPr>
          <p:cNvPicPr>
            <a:picLocks noChangeAspect="1"/>
          </p:cNvPicPr>
          <p:nvPr/>
        </p:nvPicPr>
        <p:blipFill>
          <a:blip r:embed="rId2"/>
          <a:stretch>
            <a:fillRect/>
          </a:stretch>
        </p:blipFill>
        <p:spPr>
          <a:xfrm>
            <a:off x="4236110" y="1378145"/>
            <a:ext cx="7829839" cy="4424171"/>
          </a:xfrm>
          <a:prstGeom prst="rect">
            <a:avLst/>
          </a:prstGeom>
        </p:spPr>
      </p:pic>
      <p:grpSp>
        <p:nvGrpSpPr>
          <p:cNvPr id="27" name="Group 26">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28" name="Rectangle 27">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40034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7B9E70-F07D-D75F-FC42-F43D51A8EAA5}"/>
              </a:ext>
            </a:extLst>
          </p:cNvPr>
          <p:cNvSpPr>
            <a:spLocks noGrp="1"/>
          </p:cNvSpPr>
          <p:nvPr>
            <p:ph type="title"/>
          </p:nvPr>
        </p:nvSpPr>
        <p:spPr>
          <a:xfrm>
            <a:off x="640080" y="325369"/>
            <a:ext cx="4368602" cy="1956841"/>
          </a:xfrm>
        </p:spPr>
        <p:txBody>
          <a:bodyPr vert="horz" lIns="91440" tIns="45720" rIns="91440" bIns="45720" rtlCol="0" anchor="b">
            <a:normAutofit/>
          </a:bodyPr>
          <a:lstStyle/>
          <a:p>
            <a:endParaRPr lang="en-US" sz="5400"/>
          </a:p>
          <a:p>
            <a:r>
              <a:rPr lang="en-US" sz="5400" b="1" dirty="0"/>
              <a:t>Product owner</a:t>
            </a:r>
          </a:p>
        </p:txBody>
      </p:sp>
      <p:sp>
        <p:nvSpPr>
          <p:cNvPr id="2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183E957-F1DD-4C2F-6E3E-4BBB2BA2EB3F}"/>
              </a:ext>
            </a:extLst>
          </p:cNvPr>
          <p:cNvSpPr txBox="1"/>
          <p:nvPr/>
        </p:nvSpPr>
        <p:spPr>
          <a:xfrm>
            <a:off x="640080" y="2872899"/>
            <a:ext cx="5511341" cy="332066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dirty="0"/>
              <a:t>The product owner is tasked to be the voice of the customer, including any internal stakeholders. This person distills insights, ideas, and feedback to create a product vision. Product visions are often short and straightforward, but they nonetheless paint a picture of who the customer or user is, what values are being addressed, and a strategy for addressing them. </a:t>
            </a:r>
          </a:p>
          <a:p>
            <a:pPr indent="-228600">
              <a:lnSpc>
                <a:spcPct val="90000"/>
              </a:lnSpc>
              <a:spcAft>
                <a:spcPts val="600"/>
              </a:spcAft>
              <a:buFont typeface="Arial" panose="020B0604020202020204" pitchFamily="34" charset="0"/>
              <a:buChar char="•"/>
            </a:pPr>
            <a:endParaRPr lang="en-US" sz="2000"/>
          </a:p>
        </p:txBody>
      </p:sp>
      <p:pic>
        <p:nvPicPr>
          <p:cNvPr id="5" name="Picture 5" descr="A person sitting at a computer&#10;&#10;Description automatically generated">
            <a:extLst>
              <a:ext uri="{FF2B5EF4-FFF2-40B4-BE49-F238E27FC236}">
                <a16:creationId xmlns:a16="http://schemas.microsoft.com/office/drawing/2014/main" id="{171E49EC-70A3-2206-B986-93442C6BDFF2}"/>
              </a:ext>
            </a:extLst>
          </p:cNvPr>
          <p:cNvPicPr>
            <a:picLocks noChangeAspect="1"/>
          </p:cNvPicPr>
          <p:nvPr/>
        </p:nvPicPr>
        <p:blipFill>
          <a:blip r:embed="rId2"/>
          <a:stretch>
            <a:fillRect/>
          </a:stretch>
        </p:blipFill>
        <p:spPr>
          <a:xfrm>
            <a:off x="5952479" y="718543"/>
            <a:ext cx="6146305" cy="5139789"/>
          </a:xfrm>
          <a:prstGeom prst="rect">
            <a:avLst/>
          </a:prstGeom>
        </p:spPr>
      </p:pic>
    </p:spTree>
    <p:extLst>
      <p:ext uri="{BB962C8B-B14F-4D97-AF65-F5344CB8AC3E}">
        <p14:creationId xmlns:p14="http://schemas.microsoft.com/office/powerpoint/2010/main" val="2369292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35C1BD-DC17-50C3-2625-EC91F6A2D2AF}"/>
              </a:ext>
            </a:extLst>
          </p:cNvPr>
          <p:cNvSpPr>
            <a:spLocks noGrp="1"/>
          </p:cNvSpPr>
          <p:nvPr>
            <p:ph type="title"/>
          </p:nvPr>
        </p:nvSpPr>
        <p:spPr>
          <a:xfrm>
            <a:off x="589560" y="856180"/>
            <a:ext cx="4560584" cy="1128068"/>
          </a:xfrm>
        </p:spPr>
        <p:txBody>
          <a:bodyPr anchor="ctr">
            <a:normAutofit/>
          </a:bodyPr>
          <a:lstStyle/>
          <a:p>
            <a:r>
              <a:rPr lang="en-US" sz="4000" b="1">
                <a:ea typeface="+mj-lt"/>
                <a:cs typeface="+mj-lt"/>
              </a:rPr>
              <a:t>Development Team:</a:t>
            </a:r>
            <a:r>
              <a:rPr lang="en-US" sz="4000">
                <a:ea typeface="+mj-lt"/>
                <a:cs typeface="+mj-lt"/>
              </a:rPr>
              <a:t> </a:t>
            </a:r>
            <a:endParaRPr lang="en-US" sz="4000"/>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23D4AE-2431-4D71-CC2E-83578A918C84}"/>
              </a:ext>
            </a:extLst>
          </p:cNvPr>
          <p:cNvSpPr>
            <a:spLocks noGrp="1"/>
          </p:cNvSpPr>
          <p:nvPr>
            <p:ph idx="1"/>
          </p:nvPr>
        </p:nvSpPr>
        <p:spPr>
          <a:xfrm>
            <a:off x="590719" y="2330505"/>
            <a:ext cx="4559425" cy="3979585"/>
          </a:xfrm>
        </p:spPr>
        <p:txBody>
          <a:bodyPr vert="horz" lIns="91440" tIns="45720" rIns="91440" bIns="45720" rtlCol="0" anchor="ctr">
            <a:normAutofit/>
          </a:bodyPr>
          <a:lstStyle/>
          <a:p>
            <a:r>
              <a:rPr lang="en-US" sz="2000">
                <a:ea typeface="+mn-lt"/>
                <a:cs typeface="+mn-lt"/>
              </a:rPr>
              <a:t>The Development Team is responsible for designing, developing, and testing the product. It's a self-organizing and cross-functional group that collaborates to deliver increments of the product during each sprint. Team members bring a variety of skills and expertise to the table, and they collectively own the commitment to delivering high-quality increments.</a:t>
            </a:r>
            <a:endParaRPr lang="en-US" sz="2000"/>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group of people standing around a white board&#10;&#10;Description automatically generated">
            <a:extLst>
              <a:ext uri="{FF2B5EF4-FFF2-40B4-BE49-F238E27FC236}">
                <a16:creationId xmlns:a16="http://schemas.microsoft.com/office/drawing/2014/main" id="{E6052121-CE2A-2304-7271-1707E49BF5D7}"/>
              </a:ext>
            </a:extLst>
          </p:cNvPr>
          <p:cNvPicPr>
            <a:picLocks noChangeAspect="1"/>
          </p:cNvPicPr>
          <p:nvPr/>
        </p:nvPicPr>
        <p:blipFill rotWithShape="1">
          <a:blip r:embed="rId2"/>
          <a:srcRect l="6507" t="3415" r="20826"/>
          <a:stretch/>
        </p:blipFill>
        <p:spPr>
          <a:xfrm>
            <a:off x="5690512" y="731088"/>
            <a:ext cx="5962971" cy="5620136"/>
          </a:xfrm>
          <a:prstGeom prst="rect">
            <a:avLst/>
          </a:prstGeom>
        </p:spPr>
      </p:pic>
    </p:spTree>
    <p:extLst>
      <p:ext uri="{BB962C8B-B14F-4D97-AF65-F5344CB8AC3E}">
        <p14:creationId xmlns:p14="http://schemas.microsoft.com/office/powerpoint/2010/main" val="3746590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9DFF9-580D-9AA0-EA94-F6A4F83A4AE1}"/>
              </a:ext>
            </a:extLst>
          </p:cNvPr>
          <p:cNvSpPr>
            <a:spLocks noGrp="1"/>
          </p:cNvSpPr>
          <p:nvPr>
            <p:ph type="title"/>
          </p:nvPr>
        </p:nvSpPr>
        <p:spPr>
          <a:xfrm>
            <a:off x="761840" y="1138265"/>
            <a:ext cx="4544762" cy="1401183"/>
          </a:xfrm>
        </p:spPr>
        <p:txBody>
          <a:bodyPr anchor="t">
            <a:normAutofit/>
          </a:bodyPr>
          <a:lstStyle/>
          <a:p>
            <a:r>
              <a:rPr lang="en-US" sz="3200" b="1">
                <a:ea typeface="+mj-lt"/>
                <a:cs typeface="+mj-lt"/>
              </a:rPr>
              <a:t>Tester:</a:t>
            </a:r>
            <a:r>
              <a:rPr lang="en-US" sz="3200">
                <a:ea typeface="+mj-lt"/>
                <a:cs typeface="+mj-lt"/>
              </a:rPr>
              <a:t> </a:t>
            </a:r>
            <a:endParaRPr lang="en-US" sz="3200"/>
          </a:p>
        </p:txBody>
      </p:sp>
      <p:cxnSp>
        <p:nvCxnSpPr>
          <p:cNvPr id="15" name="Straight Connector 8">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12E8D71-D33B-B317-3CFD-39EF26FDF13B}"/>
              </a:ext>
            </a:extLst>
          </p:cNvPr>
          <p:cNvSpPr>
            <a:spLocks noGrp="1"/>
          </p:cNvSpPr>
          <p:nvPr>
            <p:ph idx="1"/>
          </p:nvPr>
        </p:nvSpPr>
        <p:spPr>
          <a:xfrm>
            <a:off x="761840" y="2551176"/>
            <a:ext cx="4544762" cy="3602935"/>
          </a:xfrm>
        </p:spPr>
        <p:txBody>
          <a:bodyPr vert="horz" lIns="91440" tIns="45720" rIns="91440" bIns="45720" rtlCol="0">
            <a:normAutofit/>
          </a:bodyPr>
          <a:lstStyle/>
          <a:p>
            <a:r>
              <a:rPr lang="en-US" sz="2000">
                <a:ea typeface="+mn-lt"/>
                <a:cs typeface="+mn-lt"/>
              </a:rPr>
              <a:t>Testers play a critical role in ensuring the product's quality by identifying and preventing defects. They work closely with the development team and the Product Owner to understand user stories and acceptance criteria. Testers create and execute test cases, perform regression testing, and contribute to delivering a shippable product increment at the end of each sprint.</a:t>
            </a:r>
            <a:endParaRPr lang="en-US" sz="2000"/>
          </a:p>
        </p:txBody>
      </p:sp>
      <p:pic>
        <p:nvPicPr>
          <p:cNvPr id="4" name="Picture 4" descr="A person standing next to a computer screen&#10;&#10;Description automatically generated">
            <a:extLst>
              <a:ext uri="{FF2B5EF4-FFF2-40B4-BE49-F238E27FC236}">
                <a16:creationId xmlns:a16="http://schemas.microsoft.com/office/drawing/2014/main" id="{4492EAA8-9503-8657-D59D-36220239859B}"/>
              </a:ext>
            </a:extLst>
          </p:cNvPr>
          <p:cNvPicPr>
            <a:picLocks noChangeAspect="1"/>
          </p:cNvPicPr>
          <p:nvPr/>
        </p:nvPicPr>
        <p:blipFill>
          <a:blip r:embed="rId2"/>
          <a:stretch>
            <a:fillRect/>
          </a:stretch>
        </p:blipFill>
        <p:spPr>
          <a:xfrm>
            <a:off x="6082748" y="1654980"/>
            <a:ext cx="5334160" cy="3549641"/>
          </a:xfrm>
          <a:prstGeom prst="rect">
            <a:avLst/>
          </a:prstGeom>
        </p:spPr>
      </p:pic>
    </p:spTree>
    <p:extLst>
      <p:ext uri="{BB962C8B-B14F-4D97-AF65-F5344CB8AC3E}">
        <p14:creationId xmlns:p14="http://schemas.microsoft.com/office/powerpoint/2010/main" val="258629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62ECE-6ED8-150D-D391-F58D012C0CF3}"/>
              </a:ext>
            </a:extLst>
          </p:cNvPr>
          <p:cNvSpPr>
            <a:spLocks noGrp="1"/>
          </p:cNvSpPr>
          <p:nvPr>
            <p:ph type="title"/>
          </p:nvPr>
        </p:nvSpPr>
        <p:spPr>
          <a:xfrm>
            <a:off x="5755598" y="1138036"/>
            <a:ext cx="5598202" cy="1402470"/>
          </a:xfrm>
        </p:spPr>
        <p:txBody>
          <a:bodyPr anchor="t">
            <a:normAutofit/>
          </a:bodyPr>
          <a:lstStyle/>
          <a:p>
            <a:r>
              <a:rPr lang="en-US" sz="3200">
                <a:cs typeface="Calibri Light"/>
              </a:rPr>
              <a:t>Stakeholders</a:t>
            </a:r>
            <a:endParaRPr lang="en-US" sz="3200"/>
          </a:p>
        </p:txBody>
      </p:sp>
      <p:pic>
        <p:nvPicPr>
          <p:cNvPr id="4" name="Picture 4" descr="A group of people working on laptops&#10;&#10;Description automatically generated">
            <a:extLst>
              <a:ext uri="{FF2B5EF4-FFF2-40B4-BE49-F238E27FC236}">
                <a16:creationId xmlns:a16="http://schemas.microsoft.com/office/drawing/2014/main" id="{35A2969E-DDB1-2D68-BC7E-EC45ED4ABF23}"/>
              </a:ext>
            </a:extLst>
          </p:cNvPr>
          <p:cNvPicPr>
            <a:picLocks noChangeAspect="1"/>
          </p:cNvPicPr>
          <p:nvPr/>
        </p:nvPicPr>
        <p:blipFill>
          <a:blip r:embed="rId2"/>
          <a:stretch>
            <a:fillRect/>
          </a:stretch>
        </p:blipFill>
        <p:spPr>
          <a:xfrm>
            <a:off x="303711" y="1776635"/>
            <a:ext cx="6620122" cy="360045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8738"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AF1648-1ED8-F488-07F5-B977F70B2483}"/>
              </a:ext>
            </a:extLst>
          </p:cNvPr>
          <p:cNvSpPr>
            <a:spLocks noGrp="1"/>
          </p:cNvSpPr>
          <p:nvPr>
            <p:ph idx="1"/>
          </p:nvPr>
        </p:nvSpPr>
        <p:spPr>
          <a:xfrm>
            <a:off x="5755598" y="2551176"/>
            <a:ext cx="5444382" cy="3591207"/>
          </a:xfrm>
        </p:spPr>
        <p:txBody>
          <a:bodyPr vert="horz" lIns="91440" tIns="45720" rIns="91440" bIns="45720" rtlCol="0">
            <a:normAutofit/>
          </a:bodyPr>
          <a:lstStyle/>
          <a:p>
            <a:r>
              <a:rPr lang="en-US" sz="2000">
                <a:ea typeface="+mn-lt"/>
                <a:cs typeface="+mn-lt"/>
              </a:rPr>
              <a:t>While not a formal role within the Scrum team, stakeholders represent anyone with an interest in the project's outcome. They provide feedback, prioritize features, and help shape the product. Regular collaboration with stakeholders is essential to ensure that the product aligns with business goals and user needs.</a:t>
            </a:r>
            <a:endParaRPr lang="en-US" sz="2000"/>
          </a:p>
        </p:txBody>
      </p:sp>
    </p:spTree>
    <p:extLst>
      <p:ext uri="{BB962C8B-B14F-4D97-AF65-F5344CB8AC3E}">
        <p14:creationId xmlns:p14="http://schemas.microsoft.com/office/powerpoint/2010/main" val="3422135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541C9F-F9DE-2F25-4849-560C43CC509D}"/>
              </a:ext>
            </a:extLst>
          </p:cNvPr>
          <p:cNvSpPr>
            <a:spLocks noGrp="1"/>
          </p:cNvSpPr>
          <p:nvPr>
            <p:ph type="title"/>
          </p:nvPr>
        </p:nvSpPr>
        <p:spPr>
          <a:xfrm>
            <a:off x="640080" y="325369"/>
            <a:ext cx="4368602" cy="1956841"/>
          </a:xfrm>
        </p:spPr>
        <p:txBody>
          <a:bodyPr anchor="b">
            <a:normAutofit/>
          </a:bodyPr>
          <a:lstStyle/>
          <a:p>
            <a:r>
              <a:rPr lang="en-US" sz="5400" dirty="0">
                <a:cs typeface="Calibri Light"/>
              </a:rPr>
              <a:t>User</a:t>
            </a:r>
            <a:endParaRPr lang="en-US" sz="5400" dirty="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507C678-AE98-8A93-6159-8A6E477DC0A0}"/>
              </a:ext>
            </a:extLst>
          </p:cNvPr>
          <p:cNvSpPr>
            <a:spLocks noGrp="1"/>
          </p:cNvSpPr>
          <p:nvPr>
            <p:ph idx="1"/>
          </p:nvPr>
        </p:nvSpPr>
        <p:spPr>
          <a:xfrm>
            <a:off x="640080" y="2872899"/>
            <a:ext cx="4243589" cy="3320668"/>
          </a:xfrm>
        </p:spPr>
        <p:txBody>
          <a:bodyPr vert="horz" lIns="91440" tIns="45720" rIns="91440" bIns="45720" rtlCol="0">
            <a:normAutofit/>
          </a:bodyPr>
          <a:lstStyle/>
          <a:p>
            <a:r>
              <a:rPr lang="en-US" sz="2200">
                <a:ea typeface="+mn-lt"/>
                <a:cs typeface="+mn-lt"/>
              </a:rPr>
              <a:t>The user role represents the end-users or customers who will eventually use the product. Their feedback and input are crucial for shaping the product's features and functionality. Continuous engagement with users helps ensure that the product meets their expectations and solves their real-world problems.</a:t>
            </a:r>
            <a:endParaRPr lang="en-US" sz="2200"/>
          </a:p>
        </p:txBody>
      </p:sp>
      <p:pic>
        <p:nvPicPr>
          <p:cNvPr id="4" name="Picture 4" descr="A person with black hair&#10;&#10;Description automatically generated">
            <a:extLst>
              <a:ext uri="{FF2B5EF4-FFF2-40B4-BE49-F238E27FC236}">
                <a16:creationId xmlns:a16="http://schemas.microsoft.com/office/drawing/2014/main" id="{44693004-BC41-3632-5047-5FD5A96B1550}"/>
              </a:ext>
            </a:extLst>
          </p:cNvPr>
          <p:cNvPicPr>
            <a:picLocks noChangeAspect="1"/>
          </p:cNvPicPr>
          <p:nvPr/>
        </p:nvPicPr>
        <p:blipFill rotWithShape="1">
          <a:blip r:embed="rId2"/>
          <a:srcRect t="302"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155817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diagram of software development cycle&#10;&#10;Description automatically generated">
            <a:extLst>
              <a:ext uri="{FF2B5EF4-FFF2-40B4-BE49-F238E27FC236}">
                <a16:creationId xmlns:a16="http://schemas.microsoft.com/office/drawing/2014/main" id="{D925F61D-7B83-5359-F2AD-335961D7DFAA}"/>
              </a:ext>
            </a:extLst>
          </p:cNvPr>
          <p:cNvPicPr>
            <a:picLocks noChangeAspect="1"/>
          </p:cNvPicPr>
          <p:nvPr/>
        </p:nvPicPr>
        <p:blipFill rotWithShape="1">
          <a:blip r:embed="rId2"/>
          <a:srcRect l="29415" r="26210"/>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1D10AA-B150-A1D6-6270-13CC47F54AD5}"/>
              </a:ext>
            </a:extLst>
          </p:cNvPr>
          <p:cNvSpPr>
            <a:spLocks noGrp="1"/>
          </p:cNvSpPr>
          <p:nvPr>
            <p:ph type="title"/>
          </p:nvPr>
        </p:nvSpPr>
        <p:spPr>
          <a:xfrm>
            <a:off x="6107919" y="405685"/>
            <a:ext cx="5472366" cy="849088"/>
          </a:xfrm>
        </p:spPr>
        <p:txBody>
          <a:bodyPr>
            <a:normAutofit/>
          </a:bodyPr>
          <a:lstStyle/>
          <a:p>
            <a:r>
              <a:rPr lang="en-US" sz="4000" b="1" dirty="0">
                <a:solidFill>
                  <a:schemeClr val="accent6">
                    <a:lumMod val="75000"/>
                  </a:schemeClr>
                </a:solidFill>
                <a:cs typeface="Calibri Light"/>
              </a:rPr>
              <a:t>SDLC</a:t>
            </a:r>
            <a:endParaRPr lang="en-US" sz="4000" b="1">
              <a:solidFill>
                <a:schemeClr val="accent6">
                  <a:lumMod val="75000"/>
                </a:schemeClr>
              </a:solidFill>
              <a:cs typeface="Calibri Light"/>
            </a:endParaRPr>
          </a:p>
        </p:txBody>
      </p:sp>
      <p:sp>
        <p:nvSpPr>
          <p:cNvPr id="3" name="Content Placeholder 2">
            <a:extLst>
              <a:ext uri="{FF2B5EF4-FFF2-40B4-BE49-F238E27FC236}">
                <a16:creationId xmlns:a16="http://schemas.microsoft.com/office/drawing/2014/main" id="{C8C5B249-68EF-8C39-AD73-B0E2D8FC6964}"/>
              </a:ext>
            </a:extLst>
          </p:cNvPr>
          <p:cNvSpPr>
            <a:spLocks noGrp="1"/>
          </p:cNvSpPr>
          <p:nvPr>
            <p:ph idx="1"/>
          </p:nvPr>
        </p:nvSpPr>
        <p:spPr>
          <a:xfrm>
            <a:off x="5770852" y="1586874"/>
            <a:ext cx="6071969" cy="4945478"/>
          </a:xfrm>
        </p:spPr>
        <p:txBody>
          <a:bodyPr vert="horz" lIns="91440" tIns="45720" rIns="91440" bIns="45720" rtlCol="0" anchor="ctr">
            <a:normAutofit fontScale="92500" lnSpcReduction="20000"/>
          </a:bodyPr>
          <a:lstStyle/>
          <a:p>
            <a:r>
              <a:rPr lang="en-US" sz="2300" dirty="0">
                <a:ea typeface="+mn-lt"/>
                <a:cs typeface="+mn-lt"/>
              </a:rPr>
              <a:t>Agile SDLC model is a combination of iterative and incremental process models with focus on process adaptability and customer satisfaction by rapid delivery of working software product. Agile Methods break the product into small incremental builds. These builds are provided in iterations. Each iteration typically lasts from about one to three weeks. Every iteration involves cross functional teams working simultaneously on various areas like −</a:t>
            </a:r>
            <a:endParaRPr lang="en-US" sz="2300" dirty="0">
              <a:cs typeface="Calibri" panose="020F0502020204030204"/>
            </a:endParaRPr>
          </a:p>
          <a:p>
            <a:r>
              <a:rPr lang="en-US" sz="2300" dirty="0">
                <a:ea typeface="+mn-lt"/>
                <a:cs typeface="+mn-lt"/>
              </a:rPr>
              <a:t>Planning</a:t>
            </a:r>
            <a:endParaRPr lang="en-US" sz="2300" dirty="0">
              <a:cs typeface="Calibri"/>
            </a:endParaRPr>
          </a:p>
          <a:p>
            <a:r>
              <a:rPr lang="en-US" sz="2300" dirty="0">
                <a:ea typeface="+mn-lt"/>
                <a:cs typeface="+mn-lt"/>
              </a:rPr>
              <a:t>Requirements Analysis</a:t>
            </a:r>
            <a:endParaRPr lang="en-US" sz="2300" dirty="0">
              <a:cs typeface="Calibri"/>
            </a:endParaRPr>
          </a:p>
          <a:p>
            <a:r>
              <a:rPr lang="en-US" sz="2300" dirty="0">
                <a:ea typeface="+mn-lt"/>
                <a:cs typeface="+mn-lt"/>
              </a:rPr>
              <a:t>Design</a:t>
            </a:r>
            <a:endParaRPr lang="en-US" sz="2300" dirty="0">
              <a:cs typeface="Calibri"/>
            </a:endParaRPr>
          </a:p>
          <a:p>
            <a:r>
              <a:rPr lang="en-US" sz="2300" dirty="0">
                <a:ea typeface="+mn-lt"/>
                <a:cs typeface="+mn-lt"/>
              </a:rPr>
              <a:t>Coding</a:t>
            </a:r>
            <a:endParaRPr lang="en-US" sz="2300" dirty="0">
              <a:cs typeface="Calibri"/>
            </a:endParaRPr>
          </a:p>
          <a:p>
            <a:r>
              <a:rPr lang="en-US" sz="2300" dirty="0">
                <a:ea typeface="+mn-lt"/>
                <a:cs typeface="+mn-lt"/>
              </a:rPr>
              <a:t>Unit Testing and</a:t>
            </a:r>
            <a:endParaRPr lang="en-US" sz="2300" dirty="0">
              <a:cs typeface="Calibri"/>
            </a:endParaRPr>
          </a:p>
          <a:p>
            <a:r>
              <a:rPr lang="en-US" sz="2300" dirty="0">
                <a:ea typeface="+mn-lt"/>
                <a:cs typeface="+mn-lt"/>
              </a:rPr>
              <a:t>Acceptance Testing</a:t>
            </a:r>
            <a:endParaRPr lang="en-US" sz="2300" dirty="0"/>
          </a:p>
          <a:p>
            <a:endParaRPr lang="en-US" sz="1400">
              <a:cs typeface="Calibri"/>
            </a:endParaRPr>
          </a:p>
        </p:txBody>
      </p:sp>
    </p:spTree>
    <p:extLst>
      <p:ext uri="{BB962C8B-B14F-4D97-AF65-F5344CB8AC3E}">
        <p14:creationId xmlns:p14="http://schemas.microsoft.com/office/powerpoint/2010/main" val="8922178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Agile Presentation </vt:lpstr>
      <vt:lpstr>Roles on a Scrum-agile Team</vt:lpstr>
      <vt:lpstr>Scrum Master:</vt:lpstr>
      <vt:lpstr> Product owner</vt:lpstr>
      <vt:lpstr>Development Team: </vt:lpstr>
      <vt:lpstr>Tester: </vt:lpstr>
      <vt:lpstr>Stakeholders</vt:lpstr>
      <vt:lpstr>User</vt:lpstr>
      <vt:lpstr>SDLC</vt:lpstr>
      <vt:lpstr>Waterfall</vt:lpstr>
      <vt:lpstr>The process with Waterfall vs Agile</vt:lpstr>
      <vt:lpstr>Design.</vt:lpstr>
      <vt:lpstr>Implementation</vt:lpstr>
      <vt:lpstr>Test</vt:lpstr>
      <vt:lpstr>Maintenance</vt:lpstr>
      <vt:lpstr>Factors to consider  to choose Waterfall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386</cp:revision>
  <dcterms:created xsi:type="dcterms:W3CDTF">2023-08-09T01:33:32Z</dcterms:created>
  <dcterms:modified xsi:type="dcterms:W3CDTF">2023-08-09T03:40:45Z</dcterms:modified>
</cp:coreProperties>
</file>